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4" r:id="rId6"/>
    <p:sldId id="259" r:id="rId7"/>
    <p:sldId id="260" r:id="rId8"/>
    <p:sldId id="263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78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9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88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0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76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6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8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3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51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98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4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12A22-6DBC-48E6-AA69-F53E401EC56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CBB20-5BD9-48A1-B35C-3F4792871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23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b="1" dirty="0" smtClean="0">
                <a:solidFill>
                  <a:srgbClr val="FF0000"/>
                </a:solidFill>
              </a:rPr>
              <a:t>Тема урока: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83438" y="5186149"/>
            <a:ext cx="3639403" cy="69944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Дата: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7867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Выполните задание: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838712"/>
              </p:ext>
            </p:extLst>
          </p:nvPr>
        </p:nvGraphicFramePr>
        <p:xfrm>
          <a:off x="941695" y="1787858"/>
          <a:ext cx="9717206" cy="35757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8661"/>
                <a:gridCol w="2428661"/>
                <a:gridCol w="2429942"/>
                <a:gridCol w="2429942"/>
              </a:tblGrid>
              <a:tr h="89392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Black" panose="020B0A04020102020204" pitchFamily="34" charset="0"/>
                        </a:rPr>
                        <a:t>I</a:t>
                      </a:r>
                      <a:endParaRPr lang="ru-RU" sz="20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 Black" panose="020B0A04020102020204" pitchFamily="34" charset="0"/>
                        </a:rPr>
                        <a:t>II</a:t>
                      </a:r>
                      <a:endParaRPr lang="ru-RU" sz="20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92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 Black" panose="020B0A04020102020204" pitchFamily="34" charset="0"/>
                        </a:rPr>
                        <a:t>KOH</a:t>
                      </a:r>
                      <a:endParaRPr lang="ru-RU" sz="20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 Black" panose="020B0A04020102020204" pitchFamily="34" charset="0"/>
                        </a:rPr>
                        <a:t>HCl</a:t>
                      </a:r>
                      <a:endParaRPr lang="ru-RU" sz="20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ru-RU" sz="2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2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ru-RU" sz="2000" b="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ru-RU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93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</a:t>
                      </a:r>
                      <a:endParaRPr lang="ru-RU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ru-RU" sz="2000" b="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фенолфталеин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Pb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ru-RU" sz="2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2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54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7798" y="1122363"/>
            <a:ext cx="8939284" cy="238760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Тема урока: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/>
              <a:t>Соли в свете электролитической диссоциации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83438" y="5186149"/>
            <a:ext cx="3639403" cy="69944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Дата: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1393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Составьте уравнения диссоциации для следующих солей: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Na</a:t>
            </a:r>
            <a:r>
              <a:rPr lang="ru-RU" sz="3600" baseline="-25000" dirty="0"/>
              <a:t>3</a:t>
            </a:r>
            <a:r>
              <a:rPr lang="en-US" sz="3600" dirty="0"/>
              <a:t>PO</a:t>
            </a:r>
            <a:r>
              <a:rPr lang="ru-RU" sz="3600" baseline="-25000" dirty="0"/>
              <a:t>4</a:t>
            </a:r>
            <a:r>
              <a:rPr lang="ru-RU" sz="3600" dirty="0"/>
              <a:t>, </a:t>
            </a:r>
            <a:r>
              <a:rPr lang="en-US" sz="3600" dirty="0"/>
              <a:t>Al</a:t>
            </a:r>
            <a:r>
              <a:rPr lang="ru-RU" sz="3600" baseline="-25000" dirty="0"/>
              <a:t>2</a:t>
            </a:r>
            <a:r>
              <a:rPr lang="en-US" sz="3600" dirty="0"/>
              <a:t>S</a:t>
            </a:r>
            <a:r>
              <a:rPr lang="ru-RU" sz="3600" baseline="-25000" dirty="0"/>
              <a:t>3</a:t>
            </a:r>
            <a:r>
              <a:rPr lang="ru-RU" sz="3600" dirty="0"/>
              <a:t>, </a:t>
            </a:r>
            <a:r>
              <a:rPr lang="en-US" sz="3600" dirty="0"/>
              <a:t>Mg</a:t>
            </a:r>
            <a:r>
              <a:rPr lang="ru-RU" sz="3600" dirty="0"/>
              <a:t>(</a:t>
            </a:r>
            <a:r>
              <a:rPr lang="en-US" sz="3600" dirty="0"/>
              <a:t>NO</a:t>
            </a:r>
            <a:r>
              <a:rPr lang="ru-RU" sz="3600" baseline="-25000" dirty="0"/>
              <a:t>3</a:t>
            </a:r>
            <a:r>
              <a:rPr lang="ru-RU" sz="3600" dirty="0"/>
              <a:t>)</a:t>
            </a:r>
            <a:r>
              <a:rPr lang="ru-RU" sz="3600" baseline="-25000" dirty="0"/>
              <a:t>2</a:t>
            </a:r>
            <a:r>
              <a:rPr lang="ru-RU" sz="3600" dirty="0"/>
              <a:t>, </a:t>
            </a:r>
            <a:r>
              <a:rPr lang="en-US" sz="3600" dirty="0"/>
              <a:t>NH</a:t>
            </a:r>
            <a:r>
              <a:rPr lang="ru-RU" sz="3600" baseline="-25000" dirty="0"/>
              <a:t>4</a:t>
            </a:r>
            <a:r>
              <a:rPr lang="en-US" sz="3600" dirty="0" smtClean="0"/>
              <a:t>Br</a:t>
            </a: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Соли</a:t>
            </a:r>
            <a:r>
              <a:rPr lang="ru-RU" sz="3600" dirty="0" smtClean="0"/>
              <a:t> </a:t>
            </a:r>
            <a:r>
              <a:rPr lang="ru-RU" sz="3600" dirty="0"/>
              <a:t>– электролиты, которые при диссоциации образуют катионы металлов (катион аммония) и анионы кислотных остатков</a:t>
            </a:r>
          </a:p>
        </p:txBody>
      </p:sp>
    </p:spTree>
    <p:extLst>
      <p:ext uri="{BB962C8B-B14F-4D97-AF65-F5344CB8AC3E}">
        <p14:creationId xmlns:p14="http://schemas.microsoft.com/office/powerpoint/2010/main" val="222278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Картинки по запросу сталагмиты и сталактит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15" y="221426"/>
            <a:ext cx="7855424" cy="437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2415" y="563882"/>
            <a:ext cx="25600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 (известняк)</a:t>
            </a:r>
          </a:p>
          <a:p>
            <a:r>
              <a:rPr lang="en-US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ru-RU" sz="3200" b="1" baseline="-25000" dirty="0" smtClean="0">
                <a:solidFill>
                  <a:schemeClr val="bg1"/>
                </a:solidFill>
              </a:rPr>
              <a:t>3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Картинки по запросу малахит украш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15" y="645768"/>
            <a:ext cx="5744570" cy="438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43444" y="4431430"/>
            <a:ext cx="23647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Малахит</a:t>
            </a:r>
          </a:p>
          <a:p>
            <a:r>
              <a:rPr lang="ru-RU" dirty="0" smtClean="0"/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CuOH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4" name="Picture 6" descr="Картинки по запросу каменная соль пищева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09" y="3414286"/>
            <a:ext cx="4443720" cy="32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8391" y="3817599"/>
            <a:ext cx="3277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соль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Картинки по запросу сода пищевая формул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58" y="2378363"/>
            <a:ext cx="3585987" cy="379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27824" y="5941283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NaHCO</a:t>
            </a:r>
            <a:r>
              <a:rPr lang="ru-RU" sz="36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5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Определите группу, к которой относят каждое из соединений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349315"/>
              </p:ext>
            </p:extLst>
          </p:nvPr>
        </p:nvGraphicFramePr>
        <p:xfrm>
          <a:off x="996287" y="1690690"/>
          <a:ext cx="10085695" cy="434162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32772"/>
                <a:gridCol w="1130821"/>
                <a:gridCol w="1129492"/>
                <a:gridCol w="1318183"/>
                <a:gridCol w="991296"/>
                <a:gridCol w="1261044"/>
                <a:gridCol w="1327485"/>
                <a:gridCol w="1194602"/>
              </a:tblGrid>
              <a:tr h="6353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Кислая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Основ.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Средняя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Крист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Компл</a:t>
                      </a:r>
                      <a:r>
                        <a:rPr lang="ru-RU" sz="2400" dirty="0">
                          <a:effectLst/>
                        </a:rPr>
                        <a:t>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Двойная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Смеш.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HPO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∙5</a:t>
                      </a:r>
                      <a:r>
                        <a:rPr lang="en-US" sz="2000">
                          <a:effectLst/>
                        </a:rPr>
                        <a:t>H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O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 )</a:t>
                      </a:r>
                      <a:r>
                        <a:rPr lang="ru-RU" sz="2000" baseline="-25000">
                          <a:effectLst/>
                        </a:rPr>
                        <a:t>3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л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ж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CaOH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</a:t>
                      </a:r>
                      <a:r>
                        <a:rPr lang="ru-RU" sz="2000">
                          <a:effectLst/>
                        </a:rPr>
                        <a:t>[</a:t>
                      </a:r>
                      <a:r>
                        <a:rPr lang="en-US" sz="2000">
                          <a:effectLst/>
                        </a:rPr>
                        <a:t>Al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OH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]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ж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KCl</a:t>
                      </a:r>
                      <a:r>
                        <a:rPr lang="ru-RU" sz="2000">
                          <a:effectLst/>
                        </a:rPr>
                        <a:t>∙</a:t>
                      </a:r>
                      <a:r>
                        <a:rPr lang="en-US" sz="2000">
                          <a:effectLst/>
                        </a:rPr>
                        <a:t>NaCl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ь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OCl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en-US" sz="2000">
                          <a:effectLst/>
                        </a:rPr>
                        <a:t>Cl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318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Определите группу, к которой относят каждое из соединений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727527"/>
              </p:ext>
            </p:extLst>
          </p:nvPr>
        </p:nvGraphicFramePr>
        <p:xfrm>
          <a:off x="996287" y="1690690"/>
          <a:ext cx="10085695" cy="434162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32772"/>
                <a:gridCol w="1130821"/>
                <a:gridCol w="1129492"/>
                <a:gridCol w="1318183"/>
                <a:gridCol w="991296"/>
                <a:gridCol w="1261044"/>
                <a:gridCol w="1327485"/>
                <a:gridCol w="1194602"/>
              </a:tblGrid>
              <a:tr h="6353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Кислая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Основ.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Средняя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Крист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Компл</a:t>
                      </a:r>
                      <a:r>
                        <a:rPr lang="ru-RU" sz="2400" dirty="0">
                          <a:effectLst/>
                        </a:rPr>
                        <a:t>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Двойная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Смеш.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HPO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м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∙5</a:t>
                      </a:r>
                      <a:r>
                        <a:rPr lang="en-US" sz="2000">
                          <a:effectLst/>
                        </a:rPr>
                        <a:t>H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O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 )</a:t>
                      </a:r>
                      <a:r>
                        <a:rPr lang="ru-RU" sz="2000" baseline="-25000">
                          <a:effectLst/>
                        </a:rPr>
                        <a:t>3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л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ж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CaOH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ru-RU" sz="2000" baseline="-25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SO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</a:t>
                      </a:r>
                      <a:r>
                        <a:rPr lang="ru-RU" sz="2000">
                          <a:effectLst/>
                        </a:rPr>
                        <a:t>[</a:t>
                      </a:r>
                      <a:r>
                        <a:rPr lang="en-US" sz="2000">
                          <a:effectLst/>
                        </a:rPr>
                        <a:t>Al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OH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ru-RU" sz="2000" baseline="-25000">
                          <a:effectLst/>
                        </a:rPr>
                        <a:t>4</a:t>
                      </a:r>
                      <a:r>
                        <a:rPr lang="ru-RU" sz="2000">
                          <a:effectLst/>
                        </a:rPr>
                        <a:t>]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ж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х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KCl</a:t>
                      </a:r>
                      <a:r>
                        <a:rPr lang="ru-RU" sz="2000">
                          <a:effectLst/>
                        </a:rPr>
                        <a:t>∙</a:t>
                      </a:r>
                      <a:r>
                        <a:rPr lang="en-US" sz="2000">
                          <a:effectLst/>
                        </a:rPr>
                        <a:t>NaCl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ь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я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</a:t>
                      </a:r>
                      <a:r>
                        <a:rPr lang="ru-RU" sz="2000">
                          <a:effectLst/>
                        </a:rPr>
                        <a:t>(</a:t>
                      </a:r>
                      <a:r>
                        <a:rPr lang="en-US" sz="2000">
                          <a:effectLst/>
                        </a:rPr>
                        <a:t>OCl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r>
                        <a:rPr lang="en-US" sz="2000">
                          <a:effectLst/>
                        </a:rPr>
                        <a:t>Cl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3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т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36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Картинки по запросу малахит украшен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77" y="679212"/>
            <a:ext cx="6866671" cy="524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43444" y="4431430"/>
            <a:ext cx="23647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Малахит</a:t>
            </a:r>
          </a:p>
          <a:p>
            <a:r>
              <a:rPr lang="ru-RU" dirty="0" smtClean="0"/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CuOH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29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Выполните задание и определите те вещества, которые относятся к солям, дайте им названия и напишите два уравнения реакции с одной из солей:</a:t>
            </a:r>
            <a:r>
              <a:rPr lang="ru-RU" sz="3600" b="1" dirty="0" smtClean="0">
                <a:solidFill>
                  <a:srgbClr val="002060"/>
                </a:solidFill>
                <a:effectLst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Mg</a:t>
            </a:r>
            <a:r>
              <a:rPr lang="en-US" sz="3600" dirty="0"/>
              <a:t>, KOH, AlPO</a:t>
            </a:r>
            <a:r>
              <a:rPr lang="en-US" sz="3600" baseline="-25000" dirty="0"/>
              <a:t>4</a:t>
            </a:r>
            <a:r>
              <a:rPr lang="en-US" sz="3600" dirty="0"/>
              <a:t>, NH</a:t>
            </a:r>
            <a:r>
              <a:rPr lang="en-US" sz="3600" baseline="-25000" dirty="0"/>
              <a:t>4</a:t>
            </a:r>
            <a:r>
              <a:rPr lang="en-US" sz="3600" dirty="0"/>
              <a:t>NO</a:t>
            </a:r>
            <a:r>
              <a:rPr lang="en-US" sz="3600" baseline="-25000" dirty="0"/>
              <a:t>3</a:t>
            </a:r>
            <a:r>
              <a:rPr lang="en-US" sz="3600" dirty="0"/>
              <a:t>, FeSO</a:t>
            </a:r>
            <a:r>
              <a:rPr lang="en-US" sz="3600" baseline="-25000" dirty="0"/>
              <a:t>4</a:t>
            </a:r>
            <a:r>
              <a:rPr lang="en-US" sz="3600" dirty="0"/>
              <a:t>, </a:t>
            </a:r>
            <a:r>
              <a:rPr lang="en-US" sz="3600" dirty="0" err="1"/>
              <a:t>BaO</a:t>
            </a:r>
            <a:r>
              <a:rPr lang="en-US" sz="3600" dirty="0"/>
              <a:t>, NaHCO</a:t>
            </a:r>
            <a:r>
              <a:rPr lang="en-US" sz="3600" baseline="-25000" dirty="0"/>
              <a:t>3</a:t>
            </a:r>
            <a:r>
              <a:rPr lang="en-US" sz="3600" dirty="0"/>
              <a:t>, 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SO</a:t>
            </a:r>
            <a:r>
              <a:rPr lang="en-US" sz="3600" baseline="-25000" dirty="0" smtClean="0"/>
              <a:t>4</a:t>
            </a:r>
            <a:endParaRPr lang="ru-RU" sz="36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61079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347</Words>
  <Application>Microsoft Office PowerPoint</Application>
  <PresentationFormat>Широкоэкранный</PresentationFormat>
  <Paragraphs>161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Тема Office</vt:lpstr>
      <vt:lpstr>Тема урока:</vt:lpstr>
      <vt:lpstr>Выполните задание:</vt:lpstr>
      <vt:lpstr>Тема урока:  Соли в свете электролитической диссоциации</vt:lpstr>
      <vt:lpstr>Составьте уравнения диссоциации для следующих солей:</vt:lpstr>
      <vt:lpstr>Презентация PowerPoint</vt:lpstr>
      <vt:lpstr>Определите группу, к которой относят каждое из соединений</vt:lpstr>
      <vt:lpstr>Определите группу, к которой относят каждое из соединений</vt:lpstr>
      <vt:lpstr>Презентация PowerPoint</vt:lpstr>
      <vt:lpstr>Выполните задание и определите те вещества, которые относятся к солям, дайте им названия и напишите два уравнения реакции с одной из солей: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Admin</dc:creator>
  <cp:lastModifiedBy>Admin</cp:lastModifiedBy>
  <cp:revision>2</cp:revision>
  <dcterms:created xsi:type="dcterms:W3CDTF">2017-03-23T17:34:31Z</dcterms:created>
  <dcterms:modified xsi:type="dcterms:W3CDTF">2017-03-23T17:45:47Z</dcterms:modified>
</cp:coreProperties>
</file>